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Viga" panose="020B0604020202020204" charset="0"/>
      <p:regular r:id="rId36"/>
    </p:embeddedFont>
    <p:embeddedFont>
      <p:font typeface="Rubik" panose="020B0604020202020204" charset="-79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DM Sans" panose="020B060402020202020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7">
          <p15:clr>
            <a:srgbClr val="747775"/>
          </p15:clr>
        </p15:guide>
        <p15:guide id="2" orient="horz" pos="680">
          <p15:clr>
            <a:srgbClr val="747775"/>
          </p15:clr>
        </p15:guide>
        <p15:guide id="3" orient="horz" pos="907">
          <p15:clr>
            <a:srgbClr val="747775"/>
          </p15:clr>
        </p15:guide>
        <p15:guide id="4" orient="horz" pos="1814">
          <p15:clr>
            <a:srgbClr val="747775"/>
          </p15:clr>
        </p15:guide>
        <p15:guide id="5" orient="horz" pos="2721">
          <p15:clr>
            <a:srgbClr val="747775"/>
          </p15:clr>
        </p15:guide>
        <p15:guide id="6" pos="340">
          <p15:clr>
            <a:srgbClr val="747775"/>
          </p15:clr>
        </p15:guide>
        <p15:guide id="7" pos="5420">
          <p15:clr>
            <a:srgbClr val="747775"/>
          </p15:clr>
        </p15:guide>
        <p15:guide id="8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1700C9-5558-44BF-8241-5918907D2ACC}">
  <a:tblStyle styleId="{4C1700C9-5558-44BF-8241-5918907D2A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52" y="90"/>
      </p:cViewPr>
      <p:guideLst>
        <p:guide orient="horz" pos="227"/>
        <p:guide orient="horz" pos="680"/>
        <p:guide orient="horz" pos="907"/>
        <p:guide orient="horz" pos="1814"/>
        <p:guide orient="horz" pos="2721"/>
        <p:guide pos="340"/>
        <p:guide pos="54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4b23f0f4e_1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364b23f0f4e_1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4b23f0f4e_1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364b23f0f4e_1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4b23f0f4e_1_1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g364b23f0f4e_1_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4b23f0f4e_1_1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364b23f0f4e_1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64b23f0f4e_1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g364b23f0f4e_1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4b23f0f4e_1_1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3" name="Google Shape;473;g364b23f0f4e_1_1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64b23f0f4e_1_1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b="1"/>
              <a:t>Resultados: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def calcular_promedio(temperaturas):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"""Calcula la temperatura promedio"""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return sum(temperaturas) / len(temperaturas)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def contar_dias_calidos(temperaturas):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"""Cuenta días con temperatura mayor a 25°C"""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contador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for temp in temperaturas: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    if temp &gt; 25: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        contador +=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return contador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def mostrar_resumen(temperaturas):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"""Muestra el resumen de temperaturas"""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print("\n=== RESUMEN SEMANAL ===")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print("Temperaturas registradas:")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for i in range(len(temperaturas)):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    print(f"Día {i+1}: {temperaturas[i]}°C")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promedio = calcular_promedio(temperaturas)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maxima = max(temperaturas)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minima = min(temperaturas)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dias_calidos = contar_dias_calidos(temperaturas)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print(f"\nPromedio: {promedio:.1f}°C")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print(f"Máxima: {maxima}°C")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print(f"Mínima: {minima}°C")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print(f"Días calurosos (&gt;25°C): {dias_calidos}")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Programa principal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temperaturas = []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print("Registro de temperaturas semanales")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Solicitar temperaturas de 5 días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for dia in range(1, 6):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temp = float(input(f"Temperatura del día {dia}: "))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temperaturas.append(temp)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mostrar_resumen(temperaturas)</a:t>
            </a:r>
            <a:endParaRPr/>
          </a:p>
        </p:txBody>
      </p:sp>
      <p:sp>
        <p:nvSpPr>
          <p:cNvPr id="480" name="Google Shape;480;g364b23f0f4e_1_1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64b23f0f4e_1_1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8" name="Google Shape;488;g364b23f0f4e_1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4b23f0f4e_1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5" name="Google Shape;495;g364b23f0f4e_1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4b23f0f4e_1_1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6" name="Google Shape;506;g364b23f0f4e_1_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4b23f0f4e_1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6" name="Google Shape;516;g364b23f0f4e_1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64b23f0f4e_1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364b23f0f4e_1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4b23f0f4e_1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g364b23f0f4e_1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64b23f0f4e_1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4" name="Google Shape;544;g364b23f0f4e_1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64b23f0f4e_1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364b23f0f4e_1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64b23f0f4e_1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g364b23f0f4e_1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64b23f0f4e_1_1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1" name="Google Shape;571;g364b23f0f4e_1_1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4b23f0f4e_1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b="1"/>
              <a:t>Resultados: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import numpy as np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Solicitar ventas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print("Ingresa el monto de tus primeras 5 ventas:")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ventas = []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for i in range(5):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venta = float(input(f"Venta {i+1}: $"))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ventas.append(venta)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Crear array con las ventas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ventas_array = np.array(ventas)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Calcular promedio manualmente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total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for venta in ventas_array: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total += venta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promedio = total / len(ventas_array)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Identificar ventas superiores al promedio (operación vectorizada)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superiores = ventas_array &gt; promedio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ventas_superiores = ventas_array[superiores]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Encontrar mejor y peor venta manualmente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mejor_venta = ventas_array[0]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peor_venta = ventas_array[0]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for venta in ventas_array: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if venta &gt; mejor_venta: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    mejor_venta = venta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if venta &lt; peor_venta: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    peor_venta = venta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Mostrar resultados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print("\n" + "="*40)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print("    ANÁLISIS DE PRIMERAS VENTAS")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print("="*40)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print("Ventas registradas:", ventas_array)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print(f"Promedio: ${promedio:.2f}")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print(f"Total recaudado: ${total:.2f}")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print(f"Mejor venta: ${mejor_venta:.2f}")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print(f"Peor venta: ${peor_venta:.2f}")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print(f"Ventas superiores al promedio: {len(ventas_superiores)}")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if len(ventas_superiores) &gt; 0: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    print("Montos superiores:", ventas_superiores)</a:t>
            </a:r>
            <a:endParaRPr/>
          </a:p>
        </p:txBody>
      </p:sp>
      <p:sp>
        <p:nvSpPr>
          <p:cNvPr id="578" name="Google Shape;578;g364b23f0f4e_1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65212ed2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g365212ed2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64b23f0f4e_1_1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g364b23f0f4e_1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839c48a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g3839c48a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839c48ab32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8" name="Google Shape;608;g3839c48ab3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4b23f0f4e_1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364b23f0f4e_1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39c48ab3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4" name="Google Shape;614;g3839c48ab3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839c48ab3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2" name="Google Shape;622;g3839c48ab3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64b23f0f4e_1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364b23f0f4e_1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4b23f0f4e_1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364b23f0f4e_1_1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64b23f0f4e_1_1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364b23f0f4e_1_1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4b23f0f4e_1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364b23f0f4e_1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4b23f0f4e_1_1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364b23f0f4e_1_1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4b23f0f4e_1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g364b23f0f4e_1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4b23f0f4e_1_1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2" name="Google Shape;422;g364b23f0f4e_1_1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final">
  <p:cSld name="Two Content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52" name="Google Shape;52;p13"/>
            <p:cNvSpPr/>
            <p:nvPr/>
          </p:nvSpPr>
          <p:spPr>
            <a:xfrm>
              <a:off x="1825754" y="906352"/>
              <a:ext cx="6636029" cy="4234485"/>
            </a:xfrm>
            <a:custGeom>
              <a:avLst/>
              <a:gdLst/>
              <a:ahLst/>
              <a:cxnLst/>
              <a:rect l="l" t="t" r="r" b="b"/>
              <a:pathLst>
                <a:path w="14584680" h="9306560" extrusionOk="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766055" y="-145"/>
              <a:ext cx="6700171" cy="4293426"/>
            </a:xfrm>
            <a:custGeom>
              <a:avLst/>
              <a:gdLst/>
              <a:ahLst/>
              <a:cxnLst/>
              <a:rect l="l" t="t" r="r" b="b"/>
              <a:pathLst>
                <a:path w="14725650" h="9436100" extrusionOk="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w="14725650" h="9436100" extrusionOk="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w="14725650" h="9436100" extrusionOk="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w="14725650" h="9436100" extrusionOk="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w="14725650" h="9436100" extrusionOk="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w="14725650" h="9436100" extrusionOk="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1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55" name="Google Shape;55;p1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avLst/>
                <a:gdLst/>
                <a:ahLst/>
                <a:cxnLst/>
                <a:rect l="l" t="t" r="r" b="b"/>
                <a:pathLst>
                  <a:path w="34001" h="64526" extrusionOk="0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 amt="86000"/>
          </a:blip>
          <a:srcRect l="526" t="149" r="36033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61" name="Google Shape;61;p1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65" name="Google Shape;65;p14"/>
            <p:cNvSpPr/>
            <p:nvPr/>
          </p:nvSpPr>
          <p:spPr>
            <a:xfrm>
              <a:off x="1825754" y="906352"/>
              <a:ext cx="6636029" cy="4234485"/>
            </a:xfrm>
            <a:custGeom>
              <a:avLst/>
              <a:gdLst/>
              <a:ahLst/>
              <a:cxnLst/>
              <a:rect l="l" t="t" r="r" b="b"/>
              <a:pathLst>
                <a:path w="14584680" h="9306560" extrusionOk="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766055" y="-145"/>
              <a:ext cx="6700171" cy="4293426"/>
            </a:xfrm>
            <a:custGeom>
              <a:avLst/>
              <a:gdLst/>
              <a:ahLst/>
              <a:cxnLst/>
              <a:rect l="l" t="t" r="r" b="b"/>
              <a:pathLst>
                <a:path w="14725650" h="9436100" extrusionOk="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w="14725650" h="9436100" extrusionOk="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w="14725650" h="9436100" extrusionOk="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w="14725650" h="9436100" extrusionOk="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w="14725650" h="9436100" extrusionOk="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w="14725650" h="9436100" extrusionOk="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" name="Google Shape;67;p1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68" name="Google Shape;68;p1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avLst/>
                <a:gdLst/>
                <a:ahLst/>
                <a:cxnLst/>
                <a:rect l="l" t="t" r="r" b="b"/>
                <a:pathLst>
                  <a:path w="34001" h="64526" extrusionOk="0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70" name="Google Shape;70;p1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75" name="Google Shape;75;p14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1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77" name="Google Shape;77;p1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5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81" name="Google Shape;81;p15"/>
            <p:cNvSpPr/>
            <p:nvPr/>
          </p:nvSpPr>
          <p:spPr>
            <a:xfrm>
              <a:off x="1825754" y="906352"/>
              <a:ext cx="6636029" cy="4234485"/>
            </a:xfrm>
            <a:custGeom>
              <a:avLst/>
              <a:gdLst/>
              <a:ahLst/>
              <a:cxnLst/>
              <a:rect l="l" t="t" r="r" b="b"/>
              <a:pathLst>
                <a:path w="14584680" h="9306560" extrusionOk="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766055" y="-145"/>
              <a:ext cx="6700171" cy="4293426"/>
            </a:xfrm>
            <a:custGeom>
              <a:avLst/>
              <a:gdLst/>
              <a:ahLst/>
              <a:cxnLst/>
              <a:rect l="l" t="t" r="r" b="b"/>
              <a:pathLst>
                <a:path w="14725650" h="9436100" extrusionOk="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w="14725650" h="9436100" extrusionOk="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w="14725650" h="9436100" extrusionOk="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w="14725650" h="9436100" extrusionOk="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w="14725650" h="9436100" extrusionOk="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w="14725650" h="9436100" extrusionOk="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15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84" name="Google Shape;84;p15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avLst/>
                <a:gdLst/>
                <a:ahLst/>
                <a:cxnLst/>
                <a:rect l="l" t="t" r="r" b="b"/>
                <a:pathLst>
                  <a:path w="34001" h="64526" extrusionOk="0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86" name="Google Shape;86;p1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91" name="Google Shape;91;p15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1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93" name="Google Shape;93;p1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8" name="Google Shape;98;p1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99" name="Google Shape;99;p16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" name="Google Shape;100;p1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Google Shape;103;p1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2">
            <a:alphaModFix amt="86000"/>
          </a:blip>
          <a:srcRect l="526" t="149" r="36033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11700" y="781525"/>
            <a:ext cx="39957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11700" y="2834125"/>
            <a:ext cx="383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563" y="324325"/>
            <a:ext cx="1374612" cy="3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19363" y="4223113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7755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6">
          <p15:clr>
            <a:srgbClr val="E46962"/>
          </p15:clr>
        </p15:guide>
        <p15:guide id="2" pos="1052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final">
  <p:cSld name="Two Content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0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21" name="Google Shape;121;p20"/>
            <p:cNvSpPr/>
            <p:nvPr/>
          </p:nvSpPr>
          <p:spPr>
            <a:xfrm>
              <a:off x="1825754" y="906352"/>
              <a:ext cx="6636029" cy="4234485"/>
            </a:xfrm>
            <a:custGeom>
              <a:avLst/>
              <a:gdLst/>
              <a:ahLst/>
              <a:cxnLst/>
              <a:rect l="l" t="t" r="r" b="b"/>
              <a:pathLst>
                <a:path w="14584680" h="9306560" extrusionOk="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766055" y="-145"/>
              <a:ext cx="6700171" cy="4293426"/>
            </a:xfrm>
            <a:custGeom>
              <a:avLst/>
              <a:gdLst/>
              <a:ahLst/>
              <a:cxnLst/>
              <a:rect l="l" t="t" r="r" b="b"/>
              <a:pathLst>
                <a:path w="14725650" h="9436100" extrusionOk="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w="14725650" h="9436100" extrusionOk="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w="14725650" h="9436100" extrusionOk="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w="14725650" h="9436100" extrusionOk="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w="14725650" h="9436100" extrusionOk="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w="14725650" h="9436100" extrusionOk="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" name="Google Shape;123;p20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24" name="Google Shape;124;p20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avLst/>
                <a:gdLst/>
                <a:ahLst/>
                <a:cxnLst/>
                <a:rect l="l" t="t" r="r" b="b"/>
                <a:pathLst>
                  <a:path w="34001" h="64526" extrusionOk="0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26" name="Google Shape;126;p20"/>
          <p:cNvPicPr preferRelativeResize="0"/>
          <p:nvPr/>
        </p:nvPicPr>
        <p:blipFill rotWithShape="1">
          <a:blip r:embed="rId2">
            <a:alphaModFix amt="86000"/>
          </a:blip>
          <a:srcRect l="526" t="149" r="36033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0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30" name="Google Shape;130;p20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1" name="Google Shape;13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1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34" name="Google Shape;134;p21"/>
            <p:cNvSpPr/>
            <p:nvPr/>
          </p:nvSpPr>
          <p:spPr>
            <a:xfrm>
              <a:off x="1825754" y="906352"/>
              <a:ext cx="6636029" cy="4234485"/>
            </a:xfrm>
            <a:custGeom>
              <a:avLst/>
              <a:gdLst/>
              <a:ahLst/>
              <a:cxnLst/>
              <a:rect l="l" t="t" r="r" b="b"/>
              <a:pathLst>
                <a:path w="14584680" h="9306560" extrusionOk="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766055" y="-145"/>
              <a:ext cx="6700171" cy="4293426"/>
            </a:xfrm>
            <a:custGeom>
              <a:avLst/>
              <a:gdLst/>
              <a:ahLst/>
              <a:cxnLst/>
              <a:rect l="l" t="t" r="r" b="b"/>
              <a:pathLst>
                <a:path w="14725650" h="9436100" extrusionOk="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w="14725650" h="9436100" extrusionOk="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w="14725650" h="9436100" extrusionOk="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w="14725650" h="9436100" extrusionOk="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w="14725650" h="9436100" extrusionOk="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w="14725650" h="9436100" extrusionOk="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" name="Google Shape;136;p21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37" name="Google Shape;137;p21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1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avLst/>
                <a:gdLst/>
                <a:ahLst/>
                <a:cxnLst/>
                <a:rect l="l" t="t" r="r" b="b"/>
                <a:pathLst>
                  <a:path w="34001" h="64526" extrusionOk="0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39" name="Google Shape;139;p21"/>
          <p:cNvPicPr preferRelativeResize="0"/>
          <p:nvPr/>
        </p:nvPicPr>
        <p:blipFill rotWithShape="1">
          <a:blip r:embed="rId2">
            <a:alphaModFix amt="86000"/>
          </a:blip>
          <a:srcRect l="526" r="36033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1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43" name="Google Shape;143;p21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4" name="Google Shape;14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47" name="Google Shape;147;p22"/>
            <p:cNvSpPr/>
            <p:nvPr/>
          </p:nvSpPr>
          <p:spPr>
            <a:xfrm>
              <a:off x="1825754" y="906352"/>
              <a:ext cx="6636029" cy="4234485"/>
            </a:xfrm>
            <a:custGeom>
              <a:avLst/>
              <a:gdLst/>
              <a:ahLst/>
              <a:cxnLst/>
              <a:rect l="l" t="t" r="r" b="b"/>
              <a:pathLst>
                <a:path w="14584680" h="9306560" extrusionOk="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1766055" y="-145"/>
              <a:ext cx="6700171" cy="4293426"/>
            </a:xfrm>
            <a:custGeom>
              <a:avLst/>
              <a:gdLst/>
              <a:ahLst/>
              <a:cxnLst/>
              <a:rect l="l" t="t" r="r" b="b"/>
              <a:pathLst>
                <a:path w="14725650" h="9436100" extrusionOk="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w="14725650" h="9436100" extrusionOk="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w="14725650" h="9436100" extrusionOk="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w="14725650" h="9436100" extrusionOk="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w="14725650" h="9436100" extrusionOk="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w="14725650" h="9436100" extrusionOk="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2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50" name="Google Shape;150;p2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avLst/>
                <a:gdLst/>
                <a:ahLst/>
                <a:cxnLst/>
                <a:rect l="l" t="t" r="r" b="b"/>
                <a:pathLst>
                  <a:path w="34001" h="64526" extrusionOk="0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52" name="Google Shape;152;p22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57" name="Google Shape;157;p22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" name="Google Shape;158;p2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59" name="Google Shape;159;p2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2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64" name="Google Shape;164;p23"/>
            <p:cNvSpPr/>
            <p:nvPr/>
          </p:nvSpPr>
          <p:spPr>
            <a:xfrm>
              <a:off x="1825754" y="906352"/>
              <a:ext cx="6636029" cy="4234485"/>
            </a:xfrm>
            <a:custGeom>
              <a:avLst/>
              <a:gdLst/>
              <a:ahLst/>
              <a:cxnLst/>
              <a:rect l="l" t="t" r="r" b="b"/>
              <a:pathLst>
                <a:path w="14584680" h="9306560" extrusionOk="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1766055" y="-145"/>
              <a:ext cx="6700171" cy="4293426"/>
            </a:xfrm>
            <a:custGeom>
              <a:avLst/>
              <a:gdLst/>
              <a:ahLst/>
              <a:cxnLst/>
              <a:rect l="l" t="t" r="r" b="b"/>
              <a:pathLst>
                <a:path w="14725650" h="9436100" extrusionOk="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w="14725650" h="9436100" extrusionOk="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w="14725650" h="9436100" extrusionOk="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w="14725650" h="9436100" extrusionOk="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w="14725650" h="9436100" extrusionOk="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w="14725650" h="9436100" extrusionOk="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" name="Google Shape;166;p2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67" name="Google Shape;167;p2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avLst/>
                <a:gdLst/>
                <a:ahLst/>
                <a:cxnLst/>
                <a:rect l="l" t="t" r="r" b="b"/>
                <a:pathLst>
                  <a:path w="34001" h="64526" extrusionOk="0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169" name="Google Shape;169;p2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73" name="Google Shape;173;p23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p2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75" name="Google Shape;175;p2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79" name="Google Shape;179;p24"/>
            <p:cNvSpPr/>
            <p:nvPr/>
          </p:nvSpPr>
          <p:spPr>
            <a:xfrm>
              <a:off x="1825754" y="906352"/>
              <a:ext cx="6636029" cy="4234485"/>
            </a:xfrm>
            <a:custGeom>
              <a:avLst/>
              <a:gdLst/>
              <a:ahLst/>
              <a:cxnLst/>
              <a:rect l="l" t="t" r="r" b="b"/>
              <a:pathLst>
                <a:path w="14584680" h="9306560" extrusionOk="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1766055" y="-145"/>
              <a:ext cx="6700171" cy="4293426"/>
            </a:xfrm>
            <a:custGeom>
              <a:avLst/>
              <a:gdLst/>
              <a:ahLst/>
              <a:cxnLst/>
              <a:rect l="l" t="t" r="r" b="b"/>
              <a:pathLst>
                <a:path w="14725650" h="9436100" extrusionOk="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w="14725650" h="9436100" extrusionOk="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w="14725650" h="9436100" extrusionOk="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w="14725650" h="9436100" extrusionOk="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w="14725650" h="9436100" extrusionOk="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w="14725650" h="9436100" extrusionOk="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" name="Google Shape;181;p2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82" name="Google Shape;182;p2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avLst/>
                <a:gdLst/>
                <a:ahLst/>
                <a:cxnLst/>
                <a:rect l="l" t="t" r="r" b="b"/>
                <a:pathLst>
                  <a:path w="34001" h="64526" extrusionOk="0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84" name="Google Shape;184;p2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2">
            <a:alphaModFix/>
          </a:blip>
          <a:srcRect l="43333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97" name="Google Shape;197;p25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" name="Google Shape;198;p2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99" name="Google Shape;199;p2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 rotWithShape="1">
          <a:blip r:embed="rId2">
            <a:alphaModFix/>
          </a:blip>
          <a:srcRect l="45560"/>
          <a:stretch/>
        </p:blipFill>
        <p:spPr>
          <a:xfrm>
            <a:off x="0" y="450"/>
            <a:ext cx="3798652" cy="5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 rotWithShape="1">
          <a:blip r:embed="rId2">
            <a:alphaModFix/>
          </a:blip>
          <a:srcRect l="43394"/>
          <a:stretch/>
        </p:blipFill>
        <p:spPr>
          <a:xfrm>
            <a:off x="0" y="0"/>
            <a:ext cx="3798650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 rotWithShape="1">
          <a:blip r:embed="rId2">
            <a:alphaModFix/>
          </a:blip>
          <a:srcRect l="45302" r="250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25" name="Google Shape;225;p28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6" name="Google Shape;226;p2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27" name="Google Shape;227;p2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2">
            <a:alphaModFix/>
          </a:blip>
          <a:srcRect l="43214" r="4588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7710975" y="4582562"/>
            <a:ext cx="12924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3318" y="4844227"/>
            <a:ext cx="1287649" cy="14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0" name="Google Shape;240;p3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41" name="Google Shape;241;p30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3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43" name="Google Shape;243;p3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5" name="Google Shape;245;p3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"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2">
            <a:alphaModFix amt="86000"/>
          </a:blip>
          <a:srcRect l="526" t="149" r="36033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w="47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31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54" name="Google Shape;254;p31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5" name="Google Shape;25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 1">
  <p:cSld name="CUSTOM_2"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w="47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3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64" name="Google Shape;264;p32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" name="Google Shape;265;p3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66" name="Google Shape;266;p3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 1 1">
  <p:cSld name="CUSTOM_2_1">
    <p:bg>
      <p:bgPr>
        <a:solidFill>
          <a:schemeClr val="dk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w="47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76" name="Google Shape;276;p33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3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78" name="Google Shape;278;p3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úmero grande 1">
  <p:cSld name="BIG_NUMBER_1"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602" y="0"/>
            <a:ext cx="6711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283" name="Google Shape;283;p3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84" name="Google Shape;284;p34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5" name="Google Shape;285;p3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86" name="Google Shape;286;p3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8" name="Google Shape;288;p3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 rotWithShape="1">
          <a:blip r:embed="rId2">
            <a:alphaModFix amt="42000"/>
          </a:blip>
          <a:srcRect t="3064" r="6173" b="1177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293" name="Google Shape;293;p3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94" name="Google Shape;294;p35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5" name="Google Shape;295;p3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96" name="Google Shape;296;p3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8" name="Google Shape;298;p3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3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 1">
  <p:cSld name="CUSTOM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6"/>
          <p:cNvPicPr preferRelativeResize="0"/>
          <p:nvPr/>
        </p:nvPicPr>
        <p:blipFill rotWithShape="1">
          <a:blip r:embed="rId2">
            <a:alphaModFix/>
          </a:blip>
          <a:srcRect b="675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4" name="Google Shape;304;p3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05" name="Google Shape;305;p36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" name="Google Shape;306;p3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07" name="Google Shape;307;p3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9" name="Google Shape;309;p3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 1 3">
  <p:cSld name="CUSTOM_1_1_3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6" name="Google Shape;316;p3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17" name="Google Shape;317;p37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8" name="Google Shape;318;p3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1" name="Google Shape;321;p37"/>
          <p:cNvSpPr txBox="1"/>
          <p:nvPr/>
        </p:nvSpPr>
        <p:spPr>
          <a:xfrm>
            <a:off x="7475028" y="44918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7567366" y="48364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ayerd">
  <p:cSld name="CUSTOM_1_1_2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93830"/>
            <a:ext cx="9144000" cy="282244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409638" y="2261225"/>
            <a:ext cx="362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5187313" y="2261225"/>
            <a:ext cx="37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9" name="Google Shape;329;p3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30" name="Google Shape;330;p38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" name="Google Shape;331;p3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32" name="Google Shape;332;p3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4" name="Google Shape;334;p3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 1">
  <p:cSld name="VERTICAL_TITLE_AND_VERTICAL_TEXT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9" name="Google Shape;339;p39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340" name="Google Shape;340;p39"/>
            <p:cNvSpPr/>
            <p:nvPr/>
          </p:nvSpPr>
          <p:spPr>
            <a:xfrm>
              <a:off x="7425575" y="4741600"/>
              <a:ext cx="74676" cy="74676"/>
            </a:xfrm>
            <a:custGeom>
              <a:avLst/>
              <a:gdLst/>
              <a:ahLst/>
              <a:cxnLst/>
              <a:rect l="l" t="t" r="r" b="b"/>
              <a:pathLst>
                <a:path w="311150" h="311150" extrusionOk="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" name="Google Shape;341;p39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42" name="Google Shape;342;p39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avLst/>
                <a:gdLst/>
                <a:ahLst/>
                <a:cxnLst/>
                <a:rect l="l" t="t" r="r" b="b"/>
                <a:pathLst>
                  <a:path w="734694" h="645795" extrusionOk="0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w="734694" h="645795" extrusionOk="0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9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avLst/>
                <a:gdLst/>
                <a:ahLst/>
                <a:cxnLst/>
                <a:rect l="l" t="t" r="r" b="b"/>
                <a:pathLst>
                  <a:path w="2463165" h="704850" extrusionOk="0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w="2463165" h="704850" extrusionOk="0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w="2463165" h="704850" extrusionOk="0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w="2463165" h="704850" extrusionOk="0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w="2463165" h="704850" extrusionOk="0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bg>
      <p:bgPr>
        <a:solidFill>
          <a:schemeClr val="dk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0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346" name="Google Shape;346;p40"/>
            <p:cNvSpPr/>
            <p:nvPr/>
          </p:nvSpPr>
          <p:spPr>
            <a:xfrm>
              <a:off x="1825754" y="906352"/>
              <a:ext cx="6636029" cy="4234485"/>
            </a:xfrm>
            <a:custGeom>
              <a:avLst/>
              <a:gdLst/>
              <a:ahLst/>
              <a:cxnLst/>
              <a:rect l="l" t="t" r="r" b="b"/>
              <a:pathLst>
                <a:path w="14584680" h="9306560" extrusionOk="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1766055" y="-145"/>
              <a:ext cx="6700171" cy="4293426"/>
            </a:xfrm>
            <a:custGeom>
              <a:avLst/>
              <a:gdLst/>
              <a:ahLst/>
              <a:cxnLst/>
              <a:rect l="l" t="t" r="r" b="b"/>
              <a:pathLst>
                <a:path w="14725650" h="9436100" extrusionOk="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w="14725650" h="9436100" extrusionOk="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w="14725650" h="9436100" extrusionOk="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w="14725650" h="9436100" extrusionOk="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w="14725650" h="9436100" extrusionOk="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w="14725650" h="9436100" extrusionOk="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8" name="Google Shape;348;p40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349" name="Google Shape;349;p40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avLst/>
                <a:gdLst/>
                <a:ahLst/>
                <a:cxnLst/>
                <a:rect l="l" t="t" r="r" b="b"/>
                <a:pathLst>
                  <a:path w="34001" h="64526" extrusionOk="0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351" name="Google Shape;351;p40"/>
          <p:cNvPicPr preferRelativeResize="0"/>
          <p:nvPr/>
        </p:nvPicPr>
        <p:blipFill rotWithShape="1">
          <a:blip r:embed="rId2">
            <a:alphaModFix amt="86000"/>
          </a:blip>
          <a:srcRect l="526" r="36033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1" title="Forma_triangular_redondead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41"/>
          <p:cNvGrpSpPr/>
          <p:nvPr/>
        </p:nvGrpSpPr>
        <p:grpSpPr>
          <a:xfrm>
            <a:off x="295575" y="1080000"/>
            <a:ext cx="5061900" cy="1287075"/>
            <a:chOff x="540000" y="1033025"/>
            <a:chExt cx="5061900" cy="1287075"/>
          </a:xfrm>
        </p:grpSpPr>
        <p:sp>
          <p:nvSpPr>
            <p:cNvPr id="360" name="Google Shape;360;p41"/>
            <p:cNvSpPr txBox="1"/>
            <p:nvPr/>
          </p:nvSpPr>
          <p:spPr>
            <a:xfrm>
              <a:off x="540000" y="1033025"/>
              <a:ext cx="5061900" cy="7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4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Fundamentos IA</a:t>
              </a:r>
              <a:endParaRPr sz="4600" b="0" i="0" u="none" strike="noStrike" cap="non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361" name="Google Shape;361;p41"/>
            <p:cNvSpPr txBox="1"/>
            <p:nvPr/>
          </p:nvSpPr>
          <p:spPr>
            <a:xfrm>
              <a:off x="540000" y="1630700"/>
              <a:ext cx="4660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2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Introducción IA y datos</a:t>
              </a:r>
              <a:endParaRPr sz="26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Clase 4  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Bucles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Control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5" name="Google Shape;435;p50"/>
          <p:cNvSpPr txBox="1"/>
          <p:nvPr/>
        </p:nvSpPr>
        <p:spPr>
          <a:xfrm>
            <a:off x="4572000" y="1440000"/>
            <a:ext cx="333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540000" y="1440000"/>
            <a:ext cx="30000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break: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interrumpe el bucle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for i in range(5):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	if i ==3: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		break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50"/>
          <p:cNvSpPr txBox="1"/>
          <p:nvPr/>
        </p:nvSpPr>
        <p:spPr>
          <a:xfrm>
            <a:off x="4572000" y="1440000"/>
            <a:ext cx="30000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continue: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salta a la siguiente iteración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for i in range(5):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	if i ==2: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		continue</a:t>
            </a:r>
            <a:endParaRPr/>
          </a:p>
        </p:txBody>
      </p:sp>
      <p:sp>
        <p:nvSpPr>
          <p:cNvPr id="438" name="Google Shape;438;p50"/>
          <p:cNvSpPr txBox="1"/>
          <p:nvPr/>
        </p:nvSpPr>
        <p:spPr>
          <a:xfrm>
            <a:off x="4572000" y="2880000"/>
            <a:ext cx="30000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pass: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no hace nada (placeholder)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for i in range(3):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	pass</a:t>
            </a:r>
            <a:endParaRPr/>
          </a:p>
        </p:txBody>
      </p:sp>
      <p:grpSp>
        <p:nvGrpSpPr>
          <p:cNvPr id="439" name="Google Shape;439;p50"/>
          <p:cNvGrpSpPr/>
          <p:nvPr/>
        </p:nvGrpSpPr>
        <p:grpSpPr>
          <a:xfrm>
            <a:off x="217225" y="3844964"/>
            <a:ext cx="2612567" cy="609225"/>
            <a:chOff x="217225" y="4204750"/>
            <a:chExt cx="2612567" cy="609225"/>
          </a:xfrm>
        </p:grpSpPr>
        <p:pic>
          <p:nvPicPr>
            <p:cNvPr id="440" name="Google Shape;440;p50" title="Guía Presentaciones Saber Emprender Final.png"/>
            <p:cNvPicPr preferRelativeResize="0"/>
            <p:nvPr/>
          </p:nvPicPr>
          <p:blipFill rotWithShape="1">
            <a:blip r:embed="rId3">
              <a:alphaModFix/>
            </a:blip>
            <a:srcRect l="30098" t="39248" r="28104" b="37186"/>
            <a:stretch/>
          </p:blipFill>
          <p:spPr>
            <a:xfrm>
              <a:off x="217225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50" title="Guía Presentaciones Saber Emprender Final.png"/>
            <p:cNvPicPr preferRelativeResize="0"/>
            <p:nvPr/>
          </p:nvPicPr>
          <p:blipFill rotWithShape="1">
            <a:blip r:embed="rId3">
              <a:alphaModFix/>
            </a:blip>
            <a:srcRect l="30098" t="39248" r="28104" b="37186"/>
            <a:stretch/>
          </p:blipFill>
          <p:spPr>
            <a:xfrm>
              <a:off x="689889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50"/>
          <p:cNvSpPr txBox="1"/>
          <p:nvPr/>
        </p:nvSpPr>
        <p:spPr>
          <a:xfrm>
            <a:off x="217225" y="3924401"/>
            <a:ext cx="245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range() genera secuencias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51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Bucles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Patrones de iteración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9" name="Google Shape;449;p51"/>
          <p:cNvSpPr txBox="1"/>
          <p:nvPr/>
        </p:nvSpPr>
        <p:spPr>
          <a:xfrm>
            <a:off x="4572000" y="2641650"/>
            <a:ext cx="333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0" name="Google Shape;450;p51"/>
          <p:cNvGrpSpPr/>
          <p:nvPr/>
        </p:nvGrpSpPr>
        <p:grpSpPr>
          <a:xfrm>
            <a:off x="540000" y="1265550"/>
            <a:ext cx="8064000" cy="3121500"/>
            <a:chOff x="540000" y="1440000"/>
            <a:chExt cx="8064000" cy="3121500"/>
          </a:xfrm>
        </p:grpSpPr>
        <p:sp>
          <p:nvSpPr>
            <p:cNvPr id="451" name="Google Shape;451;p51"/>
            <p:cNvSpPr txBox="1"/>
            <p:nvPr/>
          </p:nvSpPr>
          <p:spPr>
            <a:xfrm>
              <a:off x="540000" y="1440000"/>
              <a:ext cx="4032000" cy="31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Estrategias para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recorrer y procesar elementos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en una secuencia.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 b="1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Acumulador: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sumar o multiplicar valores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suma = 0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for x in numeros: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	suma += x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200" b="1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Contador: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contar elementos que cumplen condición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contar = 0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for x in numeros: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	if x &gt; 10: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		contar += 1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51"/>
            <p:cNvSpPr txBox="1"/>
            <p:nvPr/>
          </p:nvSpPr>
          <p:spPr>
            <a:xfrm>
              <a:off x="4572000" y="1440000"/>
              <a:ext cx="4032000" cy="25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 b="1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Buscador: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encontrar un elemento específico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for x in numeros: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	if x == 15: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		print(“Encontrado”)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		break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 b="1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Filtro: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procesar sólo ciertos elementos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for x in numeros: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	if x % 2 ==0: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		print(x)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Funciones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9" name="Google Shape;459;p52"/>
          <p:cNvSpPr txBox="1"/>
          <p:nvPr/>
        </p:nvSpPr>
        <p:spPr>
          <a:xfrm>
            <a:off x="540000" y="1423650"/>
            <a:ext cx="41172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Bloques reutilizables de código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que realizan tareas específicas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Ventajas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Evitan repetir código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Facilitan el mantenimiento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Mejoran la organización del programa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4572000" y="1440000"/>
            <a:ext cx="30000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Sintaxis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Definir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def nombre_funcion(parametros):</a:t>
            </a:r>
            <a:b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código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	return resultado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opcional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Llamar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nombre_funcion(parametros)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241515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Funciones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Parámetro y retorno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545475" y="1440000"/>
            <a:ext cx="40266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Las funciones pueden recibir datos (parámetros) y devolver resultados con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return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Ejemplo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def cuadrado(x):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   return x * x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resultado = cuadrado(5)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5076108" y="3433725"/>
            <a:ext cx="3520500" cy="599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3"/>
          <p:cNvSpPr txBox="1"/>
          <p:nvPr/>
        </p:nvSpPr>
        <p:spPr>
          <a:xfrm>
            <a:off x="5132407" y="3386250"/>
            <a:ext cx="3464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Extra:</a:t>
            </a:r>
            <a:endParaRPr sz="10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Las variables dentro de una función son </a:t>
            </a:r>
            <a:r>
              <a:rPr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locales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mientras que las de afuera son </a:t>
            </a:r>
            <a:r>
              <a:rPr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globales</a:t>
            </a:r>
            <a:endParaRPr sz="10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p53" title="signo_admiración.png"/>
          <p:cNvPicPr preferRelativeResize="0"/>
          <p:nvPr/>
        </p:nvPicPr>
        <p:blipFill rotWithShape="1">
          <a:blip r:embed="rId3">
            <a:alphaModFix/>
          </a:blip>
          <a:srcRect l="31129" t="9015" r="30809" b="9398"/>
          <a:stretch/>
        </p:blipFill>
        <p:spPr>
          <a:xfrm>
            <a:off x="4854213" y="3386242"/>
            <a:ext cx="435575" cy="933750"/>
          </a:xfrm>
          <a:prstGeom prst="rect">
            <a:avLst/>
          </a:prstGeom>
          <a:noFill/>
          <a:ln>
            <a:noFill/>
          </a:ln>
          <a:effectLst>
            <a:outerShdw blurRad="114300" dist="11430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54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Funciones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Integradas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aphicFrame>
        <p:nvGraphicFramePr>
          <p:cNvPr id="477" name="Google Shape;477;p54"/>
          <p:cNvGraphicFramePr/>
          <p:nvPr/>
        </p:nvGraphicFramePr>
        <p:xfrm>
          <a:off x="3971975" y="43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{4C1700C9-5558-44BF-8241-5918907D2ACC}</a:tableStyleId>
              </a:tblPr>
              <a:tblGrid>
                <a:gridCol w="81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Categoría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Ejemplo</a:t>
                      </a:r>
                      <a:endParaRPr sz="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5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87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E/S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Mostrar en pantalla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print("Hola")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Recibir datos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nombre = input("Nombre: ")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875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Conversión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Convertir a entero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int("5") → 5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Convertir a decimal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float("3.14") → 3.14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Convertir a texto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str(10) → "10"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875"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Matemáticas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Valor absoluto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abs(-5) → 5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round()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Redondear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round(3.7) → 4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min() / max()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Mínimo y máximo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max(2,5,1) → 5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sum()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Suma lista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sum([1,2,3]) → 6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875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Colecciones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len()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Longitud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len("Hola") → 4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range()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Secuencia números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range(5) → 0,1,2,3,4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sorted()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Ordenar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700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sorted([3,1,2]) → [1,2,3]</a:t>
                      </a:r>
                      <a:endParaRPr sz="700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5D7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/>
        </p:nvSpPr>
        <p:spPr>
          <a:xfrm>
            <a:off x="1096425" y="360000"/>
            <a:ext cx="6930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Registro de temperaturas</a:t>
            </a:r>
            <a:endParaRPr sz="1500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3" name="Google Shape;483;p55"/>
          <p:cNvSpPr txBox="1"/>
          <p:nvPr/>
        </p:nvSpPr>
        <p:spPr>
          <a:xfrm>
            <a:off x="2194550" y="1953275"/>
            <a:ext cx="5490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Solicitar la temperatura de 5 días consecutivos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Mostrar la temperatura promedio, máxima y mínima de la semana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Contar cuántos días tuvieron temperatura alta (mayor a 25°C)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Mostrar un resumen completo de los datos registrados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" name="Google Shape;485;p55" title="ChatGPT Image 27 ago 2025, 09_34_16 p.m..png"/>
          <p:cNvPicPr preferRelativeResize="0"/>
          <p:nvPr/>
        </p:nvPicPr>
        <p:blipFill rotWithShape="1">
          <a:blip r:embed="rId3">
            <a:alphaModFix/>
          </a:blip>
          <a:srcRect l="7021" t="9763" r="6406" b="12318"/>
          <a:stretch/>
        </p:blipFill>
        <p:spPr>
          <a:xfrm>
            <a:off x="7803065" y="360000"/>
            <a:ext cx="79998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56"/>
          <p:cNvSpPr txBox="1"/>
          <p:nvPr/>
        </p:nvSpPr>
        <p:spPr>
          <a:xfrm>
            <a:off x="2522100" y="360000"/>
            <a:ext cx="409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¿Qué son las librerías?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2" name="Google Shape;492;p56"/>
          <p:cNvSpPr txBox="1"/>
          <p:nvPr/>
        </p:nvSpPr>
        <p:spPr>
          <a:xfrm>
            <a:off x="1958100" y="1692650"/>
            <a:ext cx="52278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Conjuntos de herramientas que </a:t>
            </a: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amplían las capacidades de Python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ya que el lenguaje sólo incluye recursos básicos.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Ventajas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Permiten trabajar eficientemente con grandes volúmenes de datos.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Evitan tener que programar soluciones que ya están optimizadas.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Aprovechan años de desarrollo y conocimiento especializado.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57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NumPy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(Numerical Python)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9" name="Google Shape;499;p57"/>
          <p:cNvSpPr/>
          <p:nvPr/>
        </p:nvSpPr>
        <p:spPr>
          <a:xfrm>
            <a:off x="1663800" y="3929410"/>
            <a:ext cx="5816400" cy="38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E2C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7"/>
          <p:cNvSpPr txBox="1"/>
          <p:nvPr/>
        </p:nvSpPr>
        <p:spPr>
          <a:xfrm>
            <a:off x="1745550" y="3935560"/>
            <a:ext cx="56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Accede a funciones con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alias.nombre_funcion()</a:t>
            </a:r>
            <a:endParaRPr>
              <a:solidFill>
                <a:srgbClr val="188038"/>
              </a:solidFill>
            </a:endParaRPr>
          </a:p>
        </p:txBody>
      </p:sp>
      <p:grpSp>
        <p:nvGrpSpPr>
          <p:cNvPr id="501" name="Google Shape;501;p57"/>
          <p:cNvGrpSpPr/>
          <p:nvPr/>
        </p:nvGrpSpPr>
        <p:grpSpPr>
          <a:xfrm>
            <a:off x="540000" y="1208725"/>
            <a:ext cx="7032000" cy="2601300"/>
            <a:chOff x="540000" y="1181100"/>
            <a:chExt cx="7032000" cy="2601300"/>
          </a:xfrm>
        </p:grpSpPr>
        <p:sp>
          <p:nvSpPr>
            <p:cNvPr id="502" name="Google Shape;502;p57"/>
            <p:cNvSpPr txBox="1"/>
            <p:nvPr/>
          </p:nvSpPr>
          <p:spPr>
            <a:xfrm>
              <a:off x="540000" y="1181100"/>
              <a:ext cx="3906300" cy="260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Librería esencial para el </a:t>
              </a: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trabajo con datos numéricos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en Python.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Procesamiento eficiente de arrays multidimensionales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Operaciones matemáticas y estadísticas optimizadas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Base fundamental de librerías como Pandas y Scikit-learn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Rendimiento superior para cálculos numéricos masivos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" name="Google Shape;503;p57"/>
            <p:cNvSpPr txBox="1"/>
            <p:nvPr/>
          </p:nvSpPr>
          <p:spPr>
            <a:xfrm>
              <a:off x="4572000" y="1181100"/>
              <a:ext cx="3000000" cy="10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 b="1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Comandos</a:t>
              </a:r>
              <a:endParaRPr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Instalación: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pip install numpy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Uso: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import numpy as np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58"/>
          <p:cNvSpPr txBox="1"/>
          <p:nvPr/>
        </p:nvSpPr>
        <p:spPr>
          <a:xfrm>
            <a:off x="2974050" y="360000"/>
            <a:ext cx="319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Arrays en NumPy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0" name="Google Shape;510;p58"/>
          <p:cNvSpPr txBox="1"/>
          <p:nvPr/>
        </p:nvSpPr>
        <p:spPr>
          <a:xfrm>
            <a:off x="2415150" y="1524300"/>
            <a:ext cx="43137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Estructura de datos optimizada para cálculos numéricos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similar a las listas pero con mayor eficiencia.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Almacena elementos del mismo tipo de dato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Soporta operaciones en una y múltiples dimensiones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operaciones matemáticas vectorizadas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Procesamiento simultáneo de todos los elementos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1" name="Google Shape;511;p58"/>
          <p:cNvGrpSpPr/>
          <p:nvPr/>
        </p:nvGrpSpPr>
        <p:grpSpPr>
          <a:xfrm>
            <a:off x="1466541" y="3950700"/>
            <a:ext cx="6210909" cy="369311"/>
            <a:chOff x="1466541" y="3950700"/>
            <a:chExt cx="6210909" cy="369311"/>
          </a:xfrm>
        </p:grpSpPr>
        <p:sp>
          <p:nvSpPr>
            <p:cNvPr id="512" name="Google Shape;512;p58"/>
            <p:cNvSpPr txBox="1"/>
            <p:nvPr/>
          </p:nvSpPr>
          <p:spPr>
            <a:xfrm>
              <a:off x="1835850" y="3950700"/>
              <a:ext cx="584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2D2E27"/>
                  </a:solidFill>
                </a:rPr>
                <a:t>Velocidad de procesamiento hasta 100 veces superior a listas Python tradicionales.</a:t>
              </a:r>
              <a:endParaRPr/>
            </a:p>
          </p:txBody>
        </p:sp>
        <p:pic>
          <p:nvPicPr>
            <p:cNvPr id="513" name="Google Shape;513;p58" title="ChatGPT Image 2 ago 2025, 12_45_50 p.m.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6541" y="3950711"/>
              <a:ext cx="369300" cy="3693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114300" dir="5400000" algn="bl" rotWithShape="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59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Dimensiones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0" name="Google Shape;520;p59"/>
          <p:cNvSpPr txBox="1"/>
          <p:nvPr/>
        </p:nvSpPr>
        <p:spPr>
          <a:xfrm>
            <a:off x="635950" y="3413700"/>
            <a:ext cx="224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1D - Vector</a:t>
            </a: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secuencia lineal de elementos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59"/>
          <p:cNvSpPr txBox="1"/>
          <p:nvPr/>
        </p:nvSpPr>
        <p:spPr>
          <a:xfrm>
            <a:off x="4641850" y="3413700"/>
            <a:ext cx="20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3D - Tensor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múltiples matrices apiladas</a:t>
            </a:r>
            <a:endParaRPr/>
          </a:p>
        </p:txBody>
      </p:sp>
      <p:sp>
        <p:nvSpPr>
          <p:cNvPr id="522" name="Google Shape;522;p59"/>
          <p:cNvSpPr txBox="1"/>
          <p:nvPr/>
        </p:nvSpPr>
        <p:spPr>
          <a:xfrm>
            <a:off x="540000" y="1061225"/>
            <a:ext cx="403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Número de ejes o direcciones que tiene un array</a:t>
            </a:r>
            <a:endParaRPr/>
          </a:p>
        </p:txBody>
      </p:sp>
      <p:pic>
        <p:nvPicPr>
          <p:cNvPr id="523" name="Google Shape;523;p59" title="dimensiones.png"/>
          <p:cNvPicPr preferRelativeResize="0"/>
          <p:nvPr/>
        </p:nvPicPr>
        <p:blipFill rotWithShape="1">
          <a:blip r:embed="rId3">
            <a:alphaModFix/>
          </a:blip>
          <a:srcRect l="9718" t="31043" r="10095" b="31849"/>
          <a:stretch/>
        </p:blipFill>
        <p:spPr>
          <a:xfrm>
            <a:off x="2767600" y="2328575"/>
            <a:ext cx="3195852" cy="9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9"/>
          <p:cNvSpPr txBox="1"/>
          <p:nvPr/>
        </p:nvSpPr>
        <p:spPr>
          <a:xfrm>
            <a:off x="3414950" y="1660550"/>
            <a:ext cx="213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2D - Matriz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matriz con filas y columnas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59"/>
          <p:cNvSpPr txBox="1"/>
          <p:nvPr/>
        </p:nvSpPr>
        <p:spPr>
          <a:xfrm>
            <a:off x="5792475" y="1660550"/>
            <a:ext cx="261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4D+ - Tensores multidimensionales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estructuras de datos complejas</a:t>
            </a:r>
            <a:endParaRPr/>
          </a:p>
        </p:txBody>
      </p:sp>
      <p:cxnSp>
        <p:nvCxnSpPr>
          <p:cNvPr id="526" name="Google Shape;526;p59"/>
          <p:cNvCxnSpPr/>
          <p:nvPr/>
        </p:nvCxnSpPr>
        <p:spPr>
          <a:xfrm>
            <a:off x="2863850" y="3338825"/>
            <a:ext cx="0" cy="50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59"/>
          <p:cNvCxnSpPr/>
          <p:nvPr/>
        </p:nvCxnSpPr>
        <p:spPr>
          <a:xfrm>
            <a:off x="3448050" y="1776725"/>
            <a:ext cx="0" cy="50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59"/>
          <p:cNvCxnSpPr/>
          <p:nvPr/>
        </p:nvCxnSpPr>
        <p:spPr>
          <a:xfrm>
            <a:off x="4660900" y="3338825"/>
            <a:ext cx="0" cy="50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59"/>
          <p:cNvCxnSpPr/>
          <p:nvPr/>
        </p:nvCxnSpPr>
        <p:spPr>
          <a:xfrm>
            <a:off x="5816600" y="1776725"/>
            <a:ext cx="0" cy="50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2"/>
          <p:cNvGrpSpPr/>
          <p:nvPr/>
        </p:nvGrpSpPr>
        <p:grpSpPr>
          <a:xfrm>
            <a:off x="1254275" y="1035300"/>
            <a:ext cx="2577300" cy="3072900"/>
            <a:chOff x="1177350" y="1045650"/>
            <a:chExt cx="2577300" cy="3072900"/>
          </a:xfrm>
        </p:grpSpPr>
        <p:sp>
          <p:nvSpPr>
            <p:cNvPr id="367" name="Google Shape;367;p42"/>
            <p:cNvSpPr txBox="1"/>
            <p:nvPr/>
          </p:nvSpPr>
          <p:spPr>
            <a:xfrm>
              <a:off x="1177350" y="324135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3000" b="0" i="0" u="none" strike="noStrike" cap="non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¡B</a:t>
              </a: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ienvenidos</a:t>
              </a:r>
              <a:r>
                <a:rPr lang="es-419" sz="3000" b="0" i="0" u="none" strike="noStrike" cap="non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!</a:t>
              </a:r>
              <a:endParaRPr sz="3000" b="0" i="0" u="none" strike="noStrike" cap="non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¿Nos presentamos?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pic>
          <p:nvPicPr>
            <p:cNvPr id="368" name="Google Shape;368;p42" title="ChatGPT Image 31 jul 2025, 04_41_59 p.m..png"/>
            <p:cNvPicPr preferRelativeResize="0"/>
            <p:nvPr/>
          </p:nvPicPr>
          <p:blipFill rotWithShape="1">
            <a:blip r:embed="rId3">
              <a:alphaModFix/>
            </a:blip>
            <a:srcRect l="19903" r="21503"/>
            <a:stretch/>
          </p:blipFill>
          <p:spPr>
            <a:xfrm>
              <a:off x="1768900" y="1045650"/>
              <a:ext cx="1394199" cy="2379451"/>
            </a:xfrm>
            <a:prstGeom prst="rect">
              <a:avLst/>
            </a:prstGeom>
            <a:noFill/>
            <a:ln>
              <a:noFill/>
            </a:ln>
            <a:effectLst>
              <a:outerShdw blurRad="114300" dist="114300" dir="5400000" algn="bl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369" name="Google Shape;369;p42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recuerdan de la clase anterior?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esperan aprender?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¿Tienen alguna pregunta?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60"/>
          <p:cNvSpPr txBox="1"/>
          <p:nvPr/>
        </p:nvSpPr>
        <p:spPr>
          <a:xfrm>
            <a:off x="540000" y="360000"/>
            <a:ext cx="4313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Sintaxis básica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De arrays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36" name="Google Shape;536;p60"/>
          <p:cNvSpPr txBox="1"/>
          <p:nvPr/>
        </p:nvSpPr>
        <p:spPr>
          <a:xfrm>
            <a:off x="540000" y="1467301"/>
            <a:ext cx="4032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Importación y creación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import numpy as np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vector = np.array([elementos])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matriz = np.array([[fila1], [fila2]])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7" name="Google Shape;537;p60"/>
          <p:cNvGrpSpPr/>
          <p:nvPr/>
        </p:nvGrpSpPr>
        <p:grpSpPr>
          <a:xfrm>
            <a:off x="217225" y="3844964"/>
            <a:ext cx="2612567" cy="609225"/>
            <a:chOff x="217225" y="4204750"/>
            <a:chExt cx="2612567" cy="609225"/>
          </a:xfrm>
        </p:grpSpPr>
        <p:pic>
          <p:nvPicPr>
            <p:cNvPr id="538" name="Google Shape;538;p60" title="Guía Presentaciones Saber Emprender Final.png"/>
            <p:cNvPicPr preferRelativeResize="0"/>
            <p:nvPr/>
          </p:nvPicPr>
          <p:blipFill rotWithShape="1">
            <a:blip r:embed="rId3">
              <a:alphaModFix/>
            </a:blip>
            <a:srcRect l="30098" t="39248" r="28104" b="37186"/>
            <a:stretch/>
          </p:blipFill>
          <p:spPr>
            <a:xfrm>
              <a:off x="217225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60" title="Guía Presentaciones Saber Emprender Final.png"/>
            <p:cNvPicPr preferRelativeResize="0"/>
            <p:nvPr/>
          </p:nvPicPr>
          <p:blipFill rotWithShape="1">
            <a:blip r:embed="rId3">
              <a:alphaModFix/>
            </a:blip>
            <a:srcRect l="30098" t="39248" r="28104" b="37186"/>
            <a:stretch/>
          </p:blipFill>
          <p:spPr>
            <a:xfrm>
              <a:off x="689889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0" name="Google Shape;540;p60"/>
          <p:cNvSpPr txBox="1"/>
          <p:nvPr/>
        </p:nvSpPr>
        <p:spPr>
          <a:xfrm>
            <a:off x="217225" y="3924401"/>
            <a:ext cx="245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shape muestra dimensiones</a:t>
            </a:r>
            <a:endParaRPr sz="1100"/>
          </a:p>
        </p:txBody>
      </p:sp>
      <p:sp>
        <p:nvSpPr>
          <p:cNvPr id="541" name="Google Shape;541;p60"/>
          <p:cNvSpPr txBox="1"/>
          <p:nvPr/>
        </p:nvSpPr>
        <p:spPr>
          <a:xfrm>
            <a:off x="4572000" y="1467300"/>
            <a:ext cx="3859200" cy="20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Acceso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array[índice]          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Elemento específico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array[inicio:fin]      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Rango de elementos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Modificación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array[índice] = valor  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Cambiar elemento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array[:] = valor       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Cambiar todos los elementos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1"/>
          <p:cNvSpPr txBox="1"/>
          <p:nvPr/>
        </p:nvSpPr>
        <p:spPr>
          <a:xfrm>
            <a:off x="540000" y="360000"/>
            <a:ext cx="4627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Operaciones vectorizadas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548" name="Google Shape;548;p61"/>
          <p:cNvGrpSpPr/>
          <p:nvPr/>
        </p:nvGrpSpPr>
        <p:grpSpPr>
          <a:xfrm>
            <a:off x="540000" y="1264725"/>
            <a:ext cx="8064000" cy="1688100"/>
            <a:chOff x="540000" y="1594175"/>
            <a:chExt cx="8064000" cy="1688100"/>
          </a:xfrm>
        </p:grpSpPr>
        <p:sp>
          <p:nvSpPr>
            <p:cNvPr id="549" name="Google Shape;549;p61"/>
            <p:cNvSpPr txBox="1"/>
            <p:nvPr/>
          </p:nvSpPr>
          <p:spPr>
            <a:xfrm>
              <a:off x="540000" y="1594175"/>
              <a:ext cx="4032000" cy="16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Array con escalar: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array + número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array * número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array ** número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Array con array: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array1 + array2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array1 &gt; array2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(mismo tamaño)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Funciones universales: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np.sqrt()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np.sin()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np.abs()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np.exp()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np.log()</a:t>
              </a:r>
              <a:endParaRPr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0" name="Google Shape;550;p61"/>
            <p:cNvSpPr txBox="1"/>
            <p:nvPr/>
          </p:nvSpPr>
          <p:spPr>
            <a:xfrm>
              <a:off x="4572000" y="1594175"/>
              <a:ext cx="4032000" cy="11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Operaciones de comparación: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array &gt; valor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(genera array booleano)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Operaciones lógicas: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array1 &amp; array2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s-419" sz="1200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array1 | array2</a:t>
              </a:r>
              <a:endParaRPr/>
            </a:p>
          </p:txBody>
        </p:sp>
      </p:grpSp>
      <p:sp>
        <p:nvSpPr>
          <p:cNvPr id="551" name="Google Shape;551;p61"/>
          <p:cNvSpPr/>
          <p:nvPr/>
        </p:nvSpPr>
        <p:spPr>
          <a:xfrm>
            <a:off x="5915450" y="3431989"/>
            <a:ext cx="2688600" cy="599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61"/>
          <p:cNvSpPr txBox="1"/>
          <p:nvPr/>
        </p:nvSpPr>
        <p:spPr>
          <a:xfrm>
            <a:off x="5971750" y="3384514"/>
            <a:ext cx="263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Importante:</a:t>
            </a:r>
            <a:endParaRPr sz="10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Una </a:t>
            </a:r>
            <a:r>
              <a:rPr lang="es-419" sz="10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operación se aplica automáticamente</a:t>
            </a:r>
            <a:r>
              <a:rPr lang="es-419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 todos los elementos del array</a:t>
            </a:r>
            <a:endParaRPr sz="800">
              <a:solidFill>
                <a:srgbClr val="0C279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3" name="Google Shape;553;p61" title="signo_admiración.png"/>
          <p:cNvPicPr preferRelativeResize="0"/>
          <p:nvPr/>
        </p:nvPicPr>
        <p:blipFill rotWithShape="1">
          <a:blip r:embed="rId3">
            <a:alphaModFix/>
          </a:blip>
          <a:srcRect l="31129" t="9015" r="30809" b="9398"/>
          <a:stretch/>
        </p:blipFill>
        <p:spPr>
          <a:xfrm>
            <a:off x="5693545" y="3384514"/>
            <a:ext cx="435575" cy="933750"/>
          </a:xfrm>
          <a:prstGeom prst="rect">
            <a:avLst/>
          </a:prstGeom>
          <a:noFill/>
          <a:ln>
            <a:noFill/>
          </a:ln>
          <a:effectLst>
            <a:outerShdw blurRad="114300" dist="11430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62"/>
          <p:cNvSpPr txBox="1"/>
          <p:nvPr/>
        </p:nvSpPr>
        <p:spPr>
          <a:xfrm>
            <a:off x="2938350" y="360000"/>
            <a:ext cx="3267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Arrays especiales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0" name="Google Shape;560;p62"/>
          <p:cNvSpPr txBox="1"/>
          <p:nvPr/>
        </p:nvSpPr>
        <p:spPr>
          <a:xfrm>
            <a:off x="2536800" y="1704650"/>
            <a:ext cx="40704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NumPy ofrece </a:t>
            </a: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funciones para crear arrays con patrones específicos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sin definir elementos manualmente.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Valores constantes: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np.zeros()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np.ones()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np.full()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Secuencias numéricas: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np.arange()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np.linspace()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Aleatorios: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np.random.rand()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np.random.randint()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Estructura: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np.eye()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np.empty()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63"/>
          <p:cNvSpPr txBox="1"/>
          <p:nvPr/>
        </p:nvSpPr>
        <p:spPr>
          <a:xfrm>
            <a:off x="540000" y="360000"/>
            <a:ext cx="4627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Propiedades básica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De arrays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7" name="Google Shape;567;p63"/>
          <p:cNvSpPr txBox="1"/>
          <p:nvPr/>
        </p:nvSpPr>
        <p:spPr>
          <a:xfrm>
            <a:off x="540000" y="1799600"/>
            <a:ext cx="403200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Comandos esenciales para </a:t>
            </a: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inspeccionar y entender la estructura de arrays.</a:t>
            </a: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Información dimensional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array.shape: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dimensiones del array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array.ndim: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número total de dimensiones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array.size: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cantidad total de elementos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63"/>
          <p:cNvSpPr txBox="1"/>
          <p:nvPr/>
        </p:nvSpPr>
        <p:spPr>
          <a:xfrm>
            <a:off x="4572000" y="1799600"/>
            <a:ext cx="40320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Información del contenido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array.dtype: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tipo de datos almacenados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array.itemsize: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tamaño en bytes de cada elemento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array.nbytes: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memoria total ocupada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64"/>
          <p:cNvSpPr txBox="1"/>
          <p:nvPr/>
        </p:nvSpPr>
        <p:spPr>
          <a:xfrm>
            <a:off x="1944300" y="2425925"/>
            <a:ext cx="525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Los arrays son la base</a:t>
            </a: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 toda la inteligencia artificial moderna</a:t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5" name="Google Shape;575;p64" title="ChatGPT Image 1 ago 2025, 02_44_01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11" y="1573982"/>
            <a:ext cx="888975" cy="888975"/>
          </a:xfrm>
          <a:prstGeom prst="rect">
            <a:avLst/>
          </a:prstGeom>
          <a:noFill/>
          <a:ln>
            <a:noFill/>
          </a:ln>
          <a:effectLst>
            <a:outerShdw blurRad="114300" dist="11430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"/>
          <p:cNvSpPr txBox="1"/>
          <p:nvPr/>
        </p:nvSpPr>
        <p:spPr>
          <a:xfrm>
            <a:off x="1096425" y="360000"/>
            <a:ext cx="6930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Primeras ventas</a:t>
            </a:r>
            <a:endParaRPr sz="1500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2171100" y="1440000"/>
            <a:ext cx="48018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Acabas de abrir tu primera tienda y quieres analizar tus primeras 10 ventas para entender el arranque del negocio.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Solicitar al usuario el monto de las primeras 10 ventas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Calcular el promedio de estas ventas iniciales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Identificar cuáles ventas estuvieron por encima del promedio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Calcular el total recaudado en estas primeras ventas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Determinar cuál fue tu mejor y peor venta inicial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6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3" name="Google Shape;583;p65" title="ChatGPT Image 27 ago 2025, 09_34_16 p.m..png"/>
          <p:cNvPicPr preferRelativeResize="0"/>
          <p:nvPr/>
        </p:nvPicPr>
        <p:blipFill rotWithShape="1">
          <a:blip r:embed="rId3">
            <a:alphaModFix/>
          </a:blip>
          <a:srcRect l="7021" t="9763" r="6406" b="12318"/>
          <a:stretch/>
        </p:blipFill>
        <p:spPr>
          <a:xfrm>
            <a:off x="7803065" y="360000"/>
            <a:ext cx="79998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6"/>
          <p:cNvSpPr/>
          <p:nvPr/>
        </p:nvSpPr>
        <p:spPr>
          <a:xfrm>
            <a:off x="5144113" y="1051800"/>
            <a:ext cx="3155100" cy="30399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9" name="Google Shape;589;p66" title="GRAFIC~1.PNG"/>
          <p:cNvPicPr preferRelativeResize="0"/>
          <p:nvPr/>
        </p:nvPicPr>
        <p:blipFill rotWithShape="1">
          <a:blip r:embed="rId3">
            <a:alphaModFix/>
          </a:blip>
          <a:srcRect l="26504" t="10243" r="18185" b="16587"/>
          <a:stretch/>
        </p:blipFill>
        <p:spPr>
          <a:xfrm>
            <a:off x="4698375" y="804487"/>
            <a:ext cx="4046610" cy="3570724"/>
          </a:xfrm>
          <a:prstGeom prst="rect">
            <a:avLst/>
          </a:prstGeom>
          <a:noFill/>
          <a:ln>
            <a:noFill/>
          </a:ln>
          <a:effectLst>
            <a:outerShdw blurRad="114300" dist="114300" dir="5400000" algn="bl" rotWithShape="0">
              <a:srgbClr val="000000">
                <a:alpha val="30000"/>
              </a:srgbClr>
            </a:outerShdw>
          </a:effectLst>
        </p:spPr>
      </p:pic>
      <p:grpSp>
        <p:nvGrpSpPr>
          <p:cNvPr id="590" name="Google Shape;590;p66"/>
          <p:cNvGrpSpPr/>
          <p:nvPr/>
        </p:nvGrpSpPr>
        <p:grpSpPr>
          <a:xfrm>
            <a:off x="511013" y="1273731"/>
            <a:ext cx="4158300" cy="2632206"/>
            <a:chOff x="540000" y="1570044"/>
            <a:chExt cx="4158300" cy="2632206"/>
          </a:xfrm>
        </p:grpSpPr>
        <p:sp>
          <p:nvSpPr>
            <p:cNvPr id="591" name="Google Shape;591;p66"/>
            <p:cNvSpPr txBox="1"/>
            <p:nvPr/>
          </p:nvSpPr>
          <p:spPr>
            <a:xfrm>
              <a:off x="540000" y="1570044"/>
              <a:ext cx="3624600" cy="143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s-419" sz="6000" b="0" i="0" u="none" strike="noStrike" cap="non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Proyecto</a:t>
              </a:r>
              <a:endParaRPr sz="6000" b="0" i="0" u="none" strike="noStrike" cap="non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highlight>
                    <a:srgbClr val="0C279F"/>
                  </a:highlight>
                  <a:latin typeface="Viga"/>
                  <a:ea typeface="Viga"/>
                  <a:cs typeface="Viga"/>
                  <a:sym typeface="Viga"/>
                </a:rPr>
                <a:t>Tienda Aurelion</a:t>
              </a:r>
              <a:endParaRPr sz="3000">
                <a:solidFill>
                  <a:srgbClr val="FFFFFF"/>
                </a:solidFill>
                <a:highlight>
                  <a:srgbClr val="0C279F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592" name="Google Shape;592;p66"/>
            <p:cNvSpPr txBox="1"/>
            <p:nvPr/>
          </p:nvSpPr>
          <p:spPr>
            <a:xfrm>
              <a:off x="540000" y="3001650"/>
              <a:ext cx="4158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228600" lvl="0" indent="-190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Documentación:</a:t>
              </a:r>
              <a:r>
                <a:rPr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notebook Markdown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190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Desarrollo técnico:</a:t>
              </a:r>
              <a:r>
                <a:rPr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programa Python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190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Visualización de datos:</a:t>
              </a:r>
              <a:r>
                <a:rPr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dashboard en Power BI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190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lang="es-419" sz="1200" b="1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Presentación oral:</a:t>
              </a:r>
              <a:r>
                <a:rPr lang="es-419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problema, solución y hallazgos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7"/>
          <p:cNvSpPr txBox="1"/>
          <p:nvPr/>
        </p:nvSpPr>
        <p:spPr>
          <a:xfrm>
            <a:off x="-5266906" y="311100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7"/>
          <p:cNvSpPr txBox="1"/>
          <p:nvPr/>
        </p:nvSpPr>
        <p:spPr>
          <a:xfrm>
            <a:off x="1106550" y="360214"/>
            <a:ext cx="69309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Codificación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1A2D9A"/>
                </a:highlight>
                <a:latin typeface="Viga"/>
                <a:ea typeface="Viga"/>
                <a:cs typeface="Viga"/>
                <a:sym typeface="Viga"/>
              </a:rPr>
              <a:t>Trabajo en equipo</a:t>
            </a:r>
            <a:endParaRPr sz="1500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99" name="Google Shape;599;p67"/>
          <p:cNvSpPr txBox="1"/>
          <p:nvPr/>
        </p:nvSpPr>
        <p:spPr>
          <a:xfrm>
            <a:off x="4572000" y="2038564"/>
            <a:ext cx="4032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 relación al programa en Python que se desarrollará: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Crea el </a:t>
            </a: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diagrama de flujo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Desarrolla el </a:t>
            </a: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programa interactivo</a:t>
            </a: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0" name="Google Shape;600;p67" title="ChatGPT Image 2 ago 2025, 01_08_31 a.m..png"/>
          <p:cNvPicPr preferRelativeResize="0"/>
          <p:nvPr/>
        </p:nvPicPr>
        <p:blipFill rotWithShape="1">
          <a:blip r:embed="rId3">
            <a:alphaModFix/>
          </a:blip>
          <a:srcRect t="11194" b="2561"/>
          <a:stretch/>
        </p:blipFill>
        <p:spPr>
          <a:xfrm>
            <a:off x="1259675" y="1796539"/>
            <a:ext cx="2440901" cy="21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 txBox="1"/>
          <p:nvPr/>
        </p:nvSpPr>
        <p:spPr>
          <a:xfrm>
            <a:off x="1084650" y="1666950"/>
            <a:ext cx="69747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419" sz="60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Preparación demo </a:t>
            </a:r>
            <a:r>
              <a:rPr lang="es-419" sz="3000">
                <a:solidFill>
                  <a:srgbClr val="FFFFFF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próxima clase</a:t>
            </a:r>
            <a:endParaRPr sz="3000" b="0" i="0" u="none" strike="noStrike" cap="none">
              <a:solidFill>
                <a:srgbClr val="FFFFFF"/>
              </a:solidFill>
              <a:highlight>
                <a:srgbClr val="0E2C99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9"/>
          <p:cNvSpPr txBox="1"/>
          <p:nvPr/>
        </p:nvSpPr>
        <p:spPr>
          <a:xfrm>
            <a:off x="2010449" y="360000"/>
            <a:ext cx="512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Características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rPr>
              <a:t>1° demo: asincrónica</a:t>
            </a:r>
            <a:endParaRPr sz="1500">
              <a:solidFill>
                <a:srgbClr val="FDFDFD"/>
              </a:solidFill>
              <a:highlight>
                <a:srgbClr val="7965AE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11" name="Google Shape;611;p69"/>
          <p:cNvSpPr txBox="1"/>
          <p:nvPr/>
        </p:nvSpPr>
        <p:spPr>
          <a:xfrm>
            <a:off x="3104100" y="2111850"/>
            <a:ext cx="2935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Tema: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Inteligencia Artificial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Medio: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Carpeta personal en Drive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Fecha límite: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05/10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Devolución: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 salitas por equipo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/>
        </p:nvSpPr>
        <p:spPr>
          <a:xfrm>
            <a:off x="4572000" y="2881997"/>
            <a:ext cx="3693000" cy="105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E2C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3"/>
          <p:cNvSpPr txBox="1"/>
          <p:nvPr/>
        </p:nvSpPr>
        <p:spPr>
          <a:xfrm>
            <a:off x="2436450" y="359988"/>
            <a:ext cx="4271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 b="0" i="0" u="none" strike="noStrike" cap="non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Contenidos</a:t>
            </a:r>
            <a:endParaRPr sz="3000" b="0" i="0" u="none" strike="noStrike" cap="non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Por temas</a:t>
            </a:r>
            <a:r>
              <a:rPr lang="es-419" sz="1500" b="0" i="0" u="none" strike="noStrike" cap="none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 </a:t>
            </a:r>
            <a:endParaRPr sz="1500" b="0" i="0" u="none" strike="noStrike" cap="non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1157700" y="20140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540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01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5189700" y="1881347"/>
            <a:ext cx="34143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Fundamentos del dato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Pensamiento computacional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4572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02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5189700" y="31864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a Python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4572000" y="3070997"/>
            <a:ext cx="655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04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2" name="Google Shape;382;p43"/>
          <p:cNvSpPr txBox="1"/>
          <p:nvPr/>
        </p:nvSpPr>
        <p:spPr>
          <a:xfrm>
            <a:off x="1157700" y="320374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Python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540000" y="308824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03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70" title="ChatGPT Image 3 ago 2025, 04_20_01 p.m..png"/>
          <p:cNvPicPr preferRelativeResize="0"/>
          <p:nvPr/>
        </p:nvPicPr>
        <p:blipFill rotWithShape="1">
          <a:blip r:embed="rId3">
            <a:alphaModFix/>
          </a:blip>
          <a:srcRect t="14522" b="13118"/>
          <a:stretch/>
        </p:blipFill>
        <p:spPr>
          <a:xfrm>
            <a:off x="7012025" y="3004693"/>
            <a:ext cx="1815345" cy="1313574"/>
          </a:xfrm>
          <a:prstGeom prst="rect">
            <a:avLst/>
          </a:prstGeom>
          <a:noFill/>
          <a:ln>
            <a:noFill/>
          </a:ln>
          <a:effectLst>
            <a:outerShdw blurRad="114300" dist="11430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617" name="Google Shape;617;p70"/>
          <p:cNvSpPr txBox="1"/>
          <p:nvPr/>
        </p:nvSpPr>
        <p:spPr>
          <a:xfrm>
            <a:off x="2010449" y="360000"/>
            <a:ext cx="512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Contenido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8068BB"/>
                </a:highlight>
                <a:latin typeface="Viga"/>
                <a:ea typeface="Viga"/>
                <a:cs typeface="Viga"/>
                <a:sym typeface="Viga"/>
              </a:rPr>
              <a:t>1° demo: asincrónica</a:t>
            </a:r>
            <a:endParaRPr sz="1500">
              <a:solidFill>
                <a:srgbClr val="FDFDFD"/>
              </a:solidFill>
              <a:highlight>
                <a:srgbClr val="8068BB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18" name="Google Shape;618;p70"/>
          <p:cNvSpPr txBox="1"/>
          <p:nvPr/>
        </p:nvSpPr>
        <p:spPr>
          <a:xfrm>
            <a:off x="540000" y="1440000"/>
            <a:ext cx="40320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Documentación (.md)</a:t>
            </a: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Tema, problema y solución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Dataset de referencia: fuente, definición, estructura, tipos y escala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Información, pasos, pseudocódigo y diagrama del programa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Sugerencias y mejoras aplicadas con Copilot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70"/>
          <p:cNvSpPr txBox="1"/>
          <p:nvPr/>
        </p:nvSpPr>
        <p:spPr>
          <a:xfrm>
            <a:off x="4572000" y="1440000"/>
            <a:ext cx="4032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Programa (.py)</a:t>
            </a: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Debe permitir obtener información del proyecto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Instrucciones (.md)</a:t>
            </a: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Instrucciones para Copilot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1" title="ChatGPT Image 3 ago 2025, 04_20_01 p.m..png"/>
          <p:cNvPicPr preferRelativeResize="0"/>
          <p:nvPr/>
        </p:nvPicPr>
        <p:blipFill rotWithShape="1">
          <a:blip r:embed="rId3">
            <a:alphaModFix/>
          </a:blip>
          <a:srcRect t="14522" b="13118"/>
          <a:stretch/>
        </p:blipFill>
        <p:spPr>
          <a:xfrm>
            <a:off x="7012025" y="3004693"/>
            <a:ext cx="1815345" cy="1313574"/>
          </a:xfrm>
          <a:prstGeom prst="rect">
            <a:avLst/>
          </a:prstGeom>
          <a:noFill/>
          <a:ln>
            <a:noFill/>
          </a:ln>
          <a:effectLst>
            <a:outerShdw blurRad="114300" dist="11430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625" name="Google Shape;625;p71"/>
          <p:cNvSpPr txBox="1"/>
          <p:nvPr/>
        </p:nvSpPr>
        <p:spPr>
          <a:xfrm>
            <a:off x="2010449" y="360000"/>
            <a:ext cx="5123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Contenido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8068BB"/>
                </a:highlight>
                <a:latin typeface="Viga"/>
                <a:ea typeface="Viga"/>
                <a:cs typeface="Viga"/>
                <a:sym typeface="Viga"/>
              </a:rPr>
              <a:t>1° demo: asincrónica</a:t>
            </a:r>
            <a:endParaRPr sz="1500">
              <a:solidFill>
                <a:srgbClr val="FDFDFD"/>
              </a:solidFill>
              <a:highlight>
                <a:srgbClr val="8068BB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26" name="Google Shape;626;p71"/>
          <p:cNvSpPr txBox="1"/>
          <p:nvPr/>
        </p:nvSpPr>
        <p:spPr>
          <a:xfrm>
            <a:off x="540000" y="1440000"/>
            <a:ext cx="40320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Documentación (.md)</a:t>
            </a: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Tema, problema y solución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Dataset de referencia: fuente, definición, estructura, tipos y escala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Información, pasos, pseudocódigo y diagrama del programa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Sugerencias y mejoras aplicadas con Copilot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71"/>
          <p:cNvSpPr txBox="1"/>
          <p:nvPr/>
        </p:nvSpPr>
        <p:spPr>
          <a:xfrm>
            <a:off x="4572000" y="1440000"/>
            <a:ext cx="4032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Programa (.py)</a:t>
            </a: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Debe permitir obtener información del proyecto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Instrucciones (.md)</a:t>
            </a:r>
            <a:endParaRPr sz="1200" b="1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Instrucciones para Copilot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fue lo más útil de la clase?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parte te costó más?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te gustaría repasar o reforzar?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33" name="Google Shape;633;p72"/>
          <p:cNvGrpSpPr/>
          <p:nvPr/>
        </p:nvGrpSpPr>
        <p:grpSpPr>
          <a:xfrm>
            <a:off x="1254275" y="1427787"/>
            <a:ext cx="2577300" cy="2287925"/>
            <a:chOff x="1254275" y="1820275"/>
            <a:chExt cx="2577300" cy="2287925"/>
          </a:xfrm>
        </p:grpSpPr>
        <p:pic>
          <p:nvPicPr>
            <p:cNvPr id="634" name="Google Shape;634;p72" title="ChatGPT Image 1 ago 2025, 10_45_33 a.m..png"/>
            <p:cNvPicPr preferRelativeResize="0"/>
            <p:nvPr/>
          </p:nvPicPr>
          <p:blipFill rotWithShape="1">
            <a:blip r:embed="rId3">
              <a:alphaModFix/>
            </a:blip>
            <a:srcRect l="23470" t="11936" r="20818" b="7794"/>
            <a:stretch/>
          </p:blipFill>
          <p:spPr>
            <a:xfrm>
              <a:off x="2038151" y="1820275"/>
              <a:ext cx="1009549" cy="1454525"/>
            </a:xfrm>
            <a:prstGeom prst="rect">
              <a:avLst/>
            </a:prstGeom>
            <a:noFill/>
            <a:ln>
              <a:noFill/>
            </a:ln>
            <a:effectLst>
              <a:outerShdw blurRad="114300" dist="114300" dir="54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635" name="Google Shape;635;p72"/>
            <p:cNvSpPr txBox="1"/>
            <p:nvPr/>
          </p:nvSpPr>
          <p:spPr>
            <a:xfrm>
              <a:off x="1254275" y="323100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Retro</a:t>
              </a:r>
              <a:endParaRPr sz="3000" b="0" i="0" u="none" strike="noStrike" cap="non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00EBB5"/>
                  </a:highlight>
                  <a:latin typeface="Viga"/>
                  <a:ea typeface="Viga"/>
                  <a:cs typeface="Viga"/>
                  <a:sym typeface="Viga"/>
                </a:rPr>
                <a:t>¿Cómo nos vamos?</a:t>
              </a:r>
              <a:endParaRPr sz="1500">
                <a:solidFill>
                  <a:srgbClr val="FFFFFF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/>
        </p:nvSpPr>
        <p:spPr>
          <a:xfrm>
            <a:off x="4572000" y="2098500"/>
            <a:ext cx="40320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Estructuras de control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Funciones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9" name="Google Shape;389;p44"/>
          <p:cNvGrpSpPr/>
          <p:nvPr/>
        </p:nvGrpSpPr>
        <p:grpSpPr>
          <a:xfrm>
            <a:off x="540000" y="1280500"/>
            <a:ext cx="4032000" cy="2582501"/>
            <a:chOff x="540000" y="1440000"/>
            <a:chExt cx="4032000" cy="2582501"/>
          </a:xfrm>
        </p:grpSpPr>
        <p:sp>
          <p:nvSpPr>
            <p:cNvPr id="390" name="Google Shape;390;p44"/>
            <p:cNvSpPr txBox="1"/>
            <p:nvPr/>
          </p:nvSpPr>
          <p:spPr>
            <a:xfrm>
              <a:off x="540000" y="1440000"/>
              <a:ext cx="4032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Objetivos de la clase</a:t>
              </a:r>
              <a:endParaRPr sz="300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391" name="Google Shape;391;p44" title="ChatGPT Image 1 ago 2025, 01_12_31 p.m..png"/>
            <p:cNvPicPr preferRelativeResize="0"/>
            <p:nvPr/>
          </p:nvPicPr>
          <p:blipFill rotWithShape="1">
            <a:blip r:embed="rId3">
              <a:alphaModFix/>
            </a:blip>
            <a:srcRect l="13566" t="24660" r="13178" b="16342"/>
            <a:stretch/>
          </p:blipFill>
          <p:spPr>
            <a:xfrm>
              <a:off x="1735625" y="2040300"/>
              <a:ext cx="1640750" cy="19822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114300" dir="5400000" algn="bl" rotWithShape="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/>
        </p:nvSpPr>
        <p:spPr>
          <a:xfrm>
            <a:off x="1401750" y="2179200"/>
            <a:ext cx="6340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Introducción a la IA y los datos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Introducción a Python</a:t>
            </a:r>
            <a:endParaRPr sz="1500" b="0" i="0" u="none" strike="noStrike" cap="non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/>
          <p:nvPr/>
        </p:nvSpPr>
        <p:spPr>
          <a:xfrm>
            <a:off x="540000" y="360000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Plataforma Skill Build: Python</a:t>
            </a:r>
            <a:endParaRPr sz="2100" b="0" i="0" u="none" strike="noStrike" cap="non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425" y="1603237"/>
            <a:ext cx="4069150" cy="2197525"/>
          </a:xfrm>
          <a:prstGeom prst="rect">
            <a:avLst/>
          </a:prstGeom>
          <a:noFill/>
          <a:ln>
            <a:noFill/>
          </a:ln>
          <a:effectLst>
            <a:outerShdw blurRad="114300" dist="11430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2513400" y="360000"/>
            <a:ext cx="4117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Estructuras de control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2513400" y="1423650"/>
            <a:ext cx="41172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Definen </a:t>
            </a: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cuándo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bajo qué condiciones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se ejecutan las instrucciones.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Tipos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Condicionales: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ejecutan código si se cumple una condición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 b="1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Bucles: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repiten código mientras la condición sea verdadera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7"/>
          <p:cNvSpPr/>
          <p:nvPr/>
        </p:nvSpPr>
        <p:spPr>
          <a:xfrm>
            <a:off x="1832050" y="3734088"/>
            <a:ext cx="5816400" cy="38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E2C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7"/>
          <p:cNvSpPr txBox="1"/>
          <p:nvPr/>
        </p:nvSpPr>
        <p:spPr>
          <a:xfrm>
            <a:off x="1913800" y="3740238"/>
            <a:ext cx="56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Son la base para que un programa deje de ser lineal y pase a ser interactivo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48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Condicionales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>
            <a:off x="540000" y="1344300"/>
            <a:ext cx="40320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Sintaxis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if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condición: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código si la condición es verdadera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elif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otra_condición: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código si la anterior fue falsa y esta es verdadera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else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código si ninguna condición es verdadera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4572000" y="1440000"/>
            <a:ext cx="3000000" cy="21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Ejemplo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edad = 20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if edad &gt;= 18: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   print("Mayor de edad")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else: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   print("Menor de edad")</a:t>
            </a:r>
            <a:endParaRPr sz="12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Intro a Python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9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Bucles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4572000" y="1440000"/>
            <a:ext cx="333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4572000" y="1220163"/>
            <a:ext cx="4032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Recorre elementos de una secuencia (listas, cadenas, rangos, etc.)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variable </a:t>
            </a: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secuencia: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código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While</a:t>
            </a:r>
            <a:endParaRPr sz="1200" b="1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Repite mientras una condición sea verdadera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while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condición: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# código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49" title="representacion-3d-icono-carga-interfaz-usuar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675" y="1357113"/>
            <a:ext cx="2496625" cy="2496625"/>
          </a:xfrm>
          <a:prstGeom prst="rect">
            <a:avLst/>
          </a:prstGeom>
          <a:noFill/>
          <a:ln>
            <a:noFill/>
          </a:ln>
          <a:effectLst>
            <a:outerShdw blurRad="114300" dist="11430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1826</Words>
  <Application>Microsoft Office PowerPoint</Application>
  <PresentationFormat>Presentación en pantalla (16:9)</PresentationFormat>
  <Paragraphs>446</Paragraphs>
  <Slides>32</Slides>
  <Notes>32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Viga</vt:lpstr>
      <vt:lpstr>Rubik</vt:lpstr>
      <vt:lpstr>Arial</vt:lpstr>
      <vt:lpstr>Roboto</vt:lpstr>
      <vt:lpstr>DM Sans</vt:lpstr>
      <vt:lpstr>Calibri</vt:lpstr>
      <vt:lpstr>Simple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Celina</dc:creator>
  <cp:lastModifiedBy>HP</cp:lastModifiedBy>
  <cp:revision>1</cp:revision>
  <dcterms:modified xsi:type="dcterms:W3CDTF">2025-10-03T20:34:30Z</dcterms:modified>
</cp:coreProperties>
</file>